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atamaran"/>
      <p:regular r:id="rId28"/>
      <p:bold r:id="rId29"/>
    </p:embeddedFont>
    <p:embeddedFont>
      <p:font typeface="Cairo"/>
      <p:regular r:id="rId30"/>
      <p:bold r:id="rId31"/>
    </p:embeddedFont>
    <p:embeddedFont>
      <p:font typeface="Ex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2">
          <p15:clr>
            <a:srgbClr val="9AA0A6"/>
          </p15:clr>
        </p15:guide>
        <p15:guide id="4" orient="horz" pos="2898">
          <p15:clr>
            <a:srgbClr val="9AA0A6"/>
          </p15:clr>
        </p15:guide>
        <p15:guide id="5" pos="449">
          <p15:clr>
            <a:srgbClr val="9AA0A6"/>
          </p15:clr>
        </p15:guide>
        <p15:guide id="6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2" orient="horz"/>
        <p:guide pos="2898" orient="horz"/>
        <p:guide pos="449"/>
        <p:guide pos="53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tamara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tamara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iro-bold.fntdata"/><Relationship Id="rId30" Type="http://schemas.openxmlformats.org/officeDocument/2006/relationships/font" Target="fonts/Cairo-regular.fntdata"/><Relationship Id="rId11" Type="http://schemas.openxmlformats.org/officeDocument/2006/relationships/slide" Target="slides/slide6.xml"/><Relationship Id="rId33" Type="http://schemas.openxmlformats.org/officeDocument/2006/relationships/font" Target="fonts/Exo-bold.fntdata"/><Relationship Id="rId10" Type="http://schemas.openxmlformats.org/officeDocument/2006/relationships/slide" Target="slides/slide5.xml"/><Relationship Id="rId32" Type="http://schemas.openxmlformats.org/officeDocument/2006/relationships/font" Target="fonts/Exo-regular.fntdata"/><Relationship Id="rId13" Type="http://schemas.openxmlformats.org/officeDocument/2006/relationships/slide" Target="slides/slide8.xml"/><Relationship Id="rId35" Type="http://schemas.openxmlformats.org/officeDocument/2006/relationships/font" Target="fonts/Exo-boldItalic.fntdata"/><Relationship Id="rId12" Type="http://schemas.openxmlformats.org/officeDocument/2006/relationships/slide" Target="slides/slide7.xml"/><Relationship Id="rId34" Type="http://schemas.openxmlformats.org/officeDocument/2006/relationships/font" Target="fonts/Ex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71bb2bef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71bb2bef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6d3a12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96d3a12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96d3a12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96d3a12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96d3a12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96d3a12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96d3a129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96d3a129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9bc01d9e6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9bc01d9e6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71bb2be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71bb2be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bc01d9e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bc01d9e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71bb2bef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71bb2bef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921f997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921f997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12f39b5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12f39b5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71bb2bef8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71bb2bef8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1bb2bef8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1bb2bef8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d4d8a13e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d4d8a13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12f39b59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12f39b59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12f39b59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12f39b59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12f39b59b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12f39b59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12f39b59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12f39b59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12f39b59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12f39b59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bc01d9e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9bc01d9e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71bb2bef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71bb2bef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13175" y="1718425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13325" y="1718425"/>
            <a:ext cx="300300" cy="19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325" y="1979800"/>
            <a:ext cx="77175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9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175" y="2894450"/>
            <a:ext cx="77175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Exo"/>
                <a:ea typeface="Exo"/>
                <a:cs typeface="Exo"/>
                <a:sym typeface="Ex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 rot="10800000">
            <a:off x="-2025" y="1718425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1"/>
          <p:cNvSpPr txBox="1"/>
          <p:nvPr>
            <p:ph type="title"/>
          </p:nvPr>
        </p:nvSpPr>
        <p:spPr>
          <a:xfrm>
            <a:off x="1745250" y="3171975"/>
            <a:ext cx="56535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1745250" y="1778475"/>
            <a:ext cx="56535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/>
          <p:nvPr/>
        </p:nvSpPr>
        <p:spPr>
          <a:xfrm rot="10800000">
            <a:off x="713100" y="1718425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2"/>
          <p:cNvSpPr txBox="1"/>
          <p:nvPr>
            <p:ph hasCustomPrompt="1" type="title"/>
          </p:nvPr>
        </p:nvSpPr>
        <p:spPr>
          <a:xfrm>
            <a:off x="713313" y="1810425"/>
            <a:ext cx="77175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713188" y="3106150"/>
            <a:ext cx="7717500" cy="2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xt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1786050" y="1296900"/>
            <a:ext cx="243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1786050" y="1625850"/>
            <a:ext cx="2437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4"/>
          <p:cNvSpPr txBox="1"/>
          <p:nvPr>
            <p:ph hasCustomPrompt="1" idx="2" type="title"/>
          </p:nvPr>
        </p:nvSpPr>
        <p:spPr>
          <a:xfrm>
            <a:off x="1021175" y="120015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idx="3" type="title"/>
          </p:nvPr>
        </p:nvSpPr>
        <p:spPr>
          <a:xfrm>
            <a:off x="5712475" y="1297050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4" name="Google Shape;54;p14"/>
          <p:cNvSpPr txBox="1"/>
          <p:nvPr>
            <p:ph idx="4" type="subTitle"/>
          </p:nvPr>
        </p:nvSpPr>
        <p:spPr>
          <a:xfrm>
            <a:off x="5712475" y="1625850"/>
            <a:ext cx="2437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5" type="title"/>
          </p:nvPr>
        </p:nvSpPr>
        <p:spPr>
          <a:xfrm>
            <a:off x="4953200" y="120015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6" type="title"/>
          </p:nvPr>
        </p:nvSpPr>
        <p:spPr>
          <a:xfrm>
            <a:off x="1786050" y="2560225"/>
            <a:ext cx="243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7" name="Google Shape;57;p14"/>
          <p:cNvSpPr txBox="1"/>
          <p:nvPr>
            <p:ph idx="7" type="subTitle"/>
          </p:nvPr>
        </p:nvSpPr>
        <p:spPr>
          <a:xfrm>
            <a:off x="1786050" y="2889175"/>
            <a:ext cx="24405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8" type="title"/>
          </p:nvPr>
        </p:nvSpPr>
        <p:spPr>
          <a:xfrm>
            <a:off x="1021175" y="2463475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idx="9" type="title"/>
          </p:nvPr>
        </p:nvSpPr>
        <p:spPr>
          <a:xfrm>
            <a:off x="5712475" y="2560375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0" name="Google Shape;60;p14"/>
          <p:cNvSpPr txBox="1"/>
          <p:nvPr>
            <p:ph idx="13" type="subTitle"/>
          </p:nvPr>
        </p:nvSpPr>
        <p:spPr>
          <a:xfrm>
            <a:off x="5712475" y="2889175"/>
            <a:ext cx="24405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14" type="title"/>
          </p:nvPr>
        </p:nvSpPr>
        <p:spPr>
          <a:xfrm>
            <a:off x="4953200" y="2463475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15" type="title"/>
          </p:nvPr>
        </p:nvSpPr>
        <p:spPr>
          <a:xfrm>
            <a:off x="1786050" y="3823700"/>
            <a:ext cx="2435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6" type="subTitle"/>
          </p:nvPr>
        </p:nvSpPr>
        <p:spPr>
          <a:xfrm>
            <a:off x="1786050" y="4152500"/>
            <a:ext cx="2437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17" type="title"/>
          </p:nvPr>
        </p:nvSpPr>
        <p:spPr>
          <a:xfrm>
            <a:off x="1021175" y="372680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8" type="title"/>
          </p:nvPr>
        </p:nvSpPr>
        <p:spPr>
          <a:xfrm>
            <a:off x="5712475" y="3823700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idx="19" type="subTitle"/>
          </p:nvPr>
        </p:nvSpPr>
        <p:spPr>
          <a:xfrm>
            <a:off x="5712475" y="4152500"/>
            <a:ext cx="24405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20" type="title"/>
          </p:nvPr>
        </p:nvSpPr>
        <p:spPr>
          <a:xfrm>
            <a:off x="4953200" y="372680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21"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_1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8297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829700" y="3716275"/>
            <a:ext cx="22860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34290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3429000" y="3716275"/>
            <a:ext cx="22860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5"/>
          <p:cNvSpPr txBox="1"/>
          <p:nvPr>
            <p:ph idx="4" type="title"/>
          </p:nvPr>
        </p:nvSpPr>
        <p:spPr>
          <a:xfrm>
            <a:off x="60283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6028300" y="3716275"/>
            <a:ext cx="22860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5"/>
          <p:cNvSpPr txBox="1"/>
          <p:nvPr>
            <p:ph idx="6"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BODY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839000" y="2932675"/>
            <a:ext cx="1600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839012" y="3279275"/>
            <a:ext cx="16008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6"/>
          <p:cNvSpPr txBox="1"/>
          <p:nvPr>
            <p:ph idx="2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6"/>
          <p:cNvSpPr txBox="1"/>
          <p:nvPr>
            <p:ph idx="3" type="title"/>
          </p:nvPr>
        </p:nvSpPr>
        <p:spPr>
          <a:xfrm>
            <a:off x="2812057" y="2932675"/>
            <a:ext cx="1600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82" name="Google Shape;82;p16"/>
          <p:cNvSpPr txBox="1"/>
          <p:nvPr>
            <p:ph idx="4" type="subTitle"/>
          </p:nvPr>
        </p:nvSpPr>
        <p:spPr>
          <a:xfrm>
            <a:off x="2812063" y="3279275"/>
            <a:ext cx="16008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6"/>
          <p:cNvSpPr txBox="1"/>
          <p:nvPr>
            <p:ph idx="5" type="title"/>
          </p:nvPr>
        </p:nvSpPr>
        <p:spPr>
          <a:xfrm>
            <a:off x="4731138" y="2932675"/>
            <a:ext cx="1600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84" name="Google Shape;84;p16"/>
          <p:cNvSpPr txBox="1"/>
          <p:nvPr>
            <p:ph idx="6" type="subTitle"/>
          </p:nvPr>
        </p:nvSpPr>
        <p:spPr>
          <a:xfrm>
            <a:off x="4731137" y="3279275"/>
            <a:ext cx="16008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6"/>
          <p:cNvSpPr txBox="1"/>
          <p:nvPr>
            <p:ph idx="7" type="title"/>
          </p:nvPr>
        </p:nvSpPr>
        <p:spPr>
          <a:xfrm>
            <a:off x="6704195" y="2932675"/>
            <a:ext cx="1600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86" name="Google Shape;86;p16"/>
          <p:cNvSpPr txBox="1"/>
          <p:nvPr>
            <p:ph idx="8" type="subTitle"/>
          </p:nvPr>
        </p:nvSpPr>
        <p:spPr>
          <a:xfrm>
            <a:off x="6704188" y="3279275"/>
            <a:ext cx="16008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hasCustomPrompt="1" type="title"/>
          </p:nvPr>
        </p:nvSpPr>
        <p:spPr>
          <a:xfrm>
            <a:off x="5408038" y="1050119"/>
            <a:ext cx="27750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5408050" y="1798044"/>
            <a:ext cx="27750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7"/>
          <p:cNvSpPr txBox="1"/>
          <p:nvPr>
            <p:ph hasCustomPrompt="1" idx="2" type="title"/>
          </p:nvPr>
        </p:nvSpPr>
        <p:spPr>
          <a:xfrm>
            <a:off x="5418638" y="3182556"/>
            <a:ext cx="27750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5418650" y="3930481"/>
            <a:ext cx="27750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4" type="title"/>
          </p:nvPr>
        </p:nvSpPr>
        <p:spPr>
          <a:xfrm>
            <a:off x="950350" y="2116344"/>
            <a:ext cx="27750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5" type="subTitle"/>
          </p:nvPr>
        </p:nvSpPr>
        <p:spPr>
          <a:xfrm>
            <a:off x="950363" y="2864269"/>
            <a:ext cx="27750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BODY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789250" y="3810225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789250" y="4194950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8"/>
          <p:cNvSpPr txBox="1"/>
          <p:nvPr>
            <p:ph idx="2" type="title"/>
          </p:nvPr>
        </p:nvSpPr>
        <p:spPr>
          <a:xfrm>
            <a:off x="3452249" y="3810225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8" name="Google Shape;98;p18"/>
          <p:cNvSpPr txBox="1"/>
          <p:nvPr>
            <p:ph idx="3" type="subTitle"/>
          </p:nvPr>
        </p:nvSpPr>
        <p:spPr>
          <a:xfrm>
            <a:off x="3452248" y="4194950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8"/>
          <p:cNvSpPr txBox="1"/>
          <p:nvPr>
            <p:ph idx="4" type="title"/>
          </p:nvPr>
        </p:nvSpPr>
        <p:spPr>
          <a:xfrm>
            <a:off x="6115250" y="3810225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6115248" y="4194950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8"/>
          <p:cNvSpPr txBox="1"/>
          <p:nvPr>
            <p:ph idx="6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8"/>
          <p:cNvSpPr txBox="1"/>
          <p:nvPr>
            <p:ph idx="7" type="title"/>
          </p:nvPr>
        </p:nvSpPr>
        <p:spPr>
          <a:xfrm>
            <a:off x="789250" y="1936850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3" name="Google Shape;103;p18"/>
          <p:cNvSpPr txBox="1"/>
          <p:nvPr>
            <p:ph idx="8" type="subTitle"/>
          </p:nvPr>
        </p:nvSpPr>
        <p:spPr>
          <a:xfrm>
            <a:off x="789250" y="2321575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18"/>
          <p:cNvSpPr txBox="1"/>
          <p:nvPr>
            <p:ph idx="9" type="title"/>
          </p:nvPr>
        </p:nvSpPr>
        <p:spPr>
          <a:xfrm>
            <a:off x="3452249" y="1936850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5" name="Google Shape;105;p18"/>
          <p:cNvSpPr txBox="1"/>
          <p:nvPr>
            <p:ph idx="13" type="subTitle"/>
          </p:nvPr>
        </p:nvSpPr>
        <p:spPr>
          <a:xfrm>
            <a:off x="3452248" y="2321575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18"/>
          <p:cNvSpPr txBox="1"/>
          <p:nvPr>
            <p:ph idx="14" type="title"/>
          </p:nvPr>
        </p:nvSpPr>
        <p:spPr>
          <a:xfrm>
            <a:off x="6115250" y="1936850"/>
            <a:ext cx="2239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7" name="Google Shape;107;p18"/>
          <p:cNvSpPr txBox="1"/>
          <p:nvPr>
            <p:ph idx="15" type="subTitle"/>
          </p:nvPr>
        </p:nvSpPr>
        <p:spPr>
          <a:xfrm>
            <a:off x="6115248" y="2321575"/>
            <a:ext cx="2239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TITLE_AND_BODY_1_1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 rot="10800000">
            <a:off x="-1925" y="1718425"/>
            <a:ext cx="42594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10800000">
            <a:off x="4884600" y="1718425"/>
            <a:ext cx="42594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417551" y="1979075"/>
            <a:ext cx="2494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241150" y="2372675"/>
            <a:ext cx="2847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title"/>
          </p:nvPr>
        </p:nvSpPr>
        <p:spPr>
          <a:xfrm>
            <a:off x="5232249" y="1979075"/>
            <a:ext cx="2494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055975" y="2372675"/>
            <a:ext cx="2847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1">
  <p:cSld name="ONE_COLUMN_TEXT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 rot="10800000">
            <a:off x="704100" y="1709300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1679350" y="2153200"/>
            <a:ext cx="22536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933075" y="2153200"/>
            <a:ext cx="33525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2025" y="1718425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3225" y="2633125"/>
            <a:ext cx="43200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1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3225" y="3171750"/>
            <a:ext cx="4320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02">
  <p:cSld name="TITLE_AND_BODY_1_1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03075" y="1219150"/>
            <a:ext cx="20817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903075" y="3653200"/>
            <a:ext cx="2081700" cy="9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1"/>
          <p:cNvSpPr txBox="1"/>
          <p:nvPr>
            <p:ph idx="2" type="title"/>
          </p:nvPr>
        </p:nvSpPr>
        <p:spPr>
          <a:xfrm>
            <a:off x="3531150" y="1219150"/>
            <a:ext cx="20817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3531150" y="3653200"/>
            <a:ext cx="2081700" cy="9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1"/>
          <p:cNvSpPr txBox="1"/>
          <p:nvPr>
            <p:ph idx="4" type="title"/>
          </p:nvPr>
        </p:nvSpPr>
        <p:spPr>
          <a:xfrm>
            <a:off x="6159225" y="1219150"/>
            <a:ext cx="20817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6" name="Google Shape;126;p21"/>
          <p:cNvSpPr txBox="1"/>
          <p:nvPr>
            <p:ph idx="5" type="subTitle"/>
          </p:nvPr>
        </p:nvSpPr>
        <p:spPr>
          <a:xfrm>
            <a:off x="6159225" y="3653200"/>
            <a:ext cx="2081700" cy="9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idx="6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707450" y="1486050"/>
            <a:ext cx="51729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2">
  <p:cSld name="TITLE_AND_BODY_2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713225" y="1486050"/>
            <a:ext cx="54990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500">
                <a:solidFill>
                  <a:schemeClr val="hlink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ONE_COLUMN_TEXT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740950" y="792450"/>
            <a:ext cx="36621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740950" y="1482475"/>
            <a:ext cx="3662100" cy="13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24"/>
          <p:cNvSpPr txBox="1"/>
          <p:nvPr/>
        </p:nvSpPr>
        <p:spPr>
          <a:xfrm>
            <a:off x="2740950" y="3555750"/>
            <a:ext cx="3662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Slidesgo, including icons by Flaticon, and infographics &amp; images by Freepik. </a:t>
            </a:r>
            <a:endParaRPr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40200" y="1143000"/>
            <a:ext cx="7978800" cy="3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tamaran"/>
              <a:buChar char="●"/>
              <a:defRPr sz="13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Muli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0050" y="1779700"/>
            <a:ext cx="3753600" cy="28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0300" y="1779700"/>
            <a:ext cx="3753600" cy="28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707450" y="1486050"/>
            <a:ext cx="51729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 rot="10800000">
            <a:off x="-2025" y="1718425"/>
            <a:ext cx="8439900" cy="1942200"/>
          </a:xfrm>
          <a:prstGeom prst="rect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3992125" y="1927250"/>
            <a:ext cx="4160400" cy="15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body"/>
          </p:nvPr>
        </p:nvSpPr>
        <p:spPr>
          <a:xfrm>
            <a:off x="713225" y="2436850"/>
            <a:ext cx="3236400" cy="11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699725" y="2043450"/>
            <a:ext cx="323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3">
  <p:cSld name="SECTION_TITLE_AND_DESCRIPTION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subTitle"/>
          </p:nvPr>
        </p:nvSpPr>
        <p:spPr>
          <a:xfrm>
            <a:off x="713225" y="1090575"/>
            <a:ext cx="3858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713225" y="1648800"/>
            <a:ext cx="3858900" cy="26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iro"/>
              <a:buNone/>
              <a:defRPr b="1" sz="28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●"/>
              <a:defRPr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○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■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●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○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■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●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Char char="○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"/>
              <a:buChar char="■"/>
              <a:defRPr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23.jp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713250" y="1719825"/>
            <a:ext cx="7717500" cy="18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Probabilidades Invertidas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627450" y="4137450"/>
            <a:ext cx="77175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Camacho Marín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5899312" y="1751950"/>
            <a:ext cx="1237500" cy="1237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3980238" y="1751950"/>
            <a:ext cx="1237500" cy="1237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>
            <a:off x="2007187" y="1751950"/>
            <a:ext cx="1237500" cy="1237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 txBox="1"/>
          <p:nvPr>
            <p:ph idx="2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¿Por qué ocurre esto?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34"/>
          <p:cNvSpPr txBox="1"/>
          <p:nvPr>
            <p:ph type="title"/>
          </p:nvPr>
        </p:nvSpPr>
        <p:spPr>
          <a:xfrm>
            <a:off x="1825525" y="3115500"/>
            <a:ext cx="16008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Confusión de probabilidades</a:t>
            </a:r>
            <a:endParaRPr/>
          </a:p>
        </p:txBody>
      </p:sp>
      <p:sp>
        <p:nvSpPr>
          <p:cNvPr id="370" name="Google Shape;370;p34"/>
          <p:cNvSpPr txBox="1"/>
          <p:nvPr>
            <p:ph idx="3" type="title"/>
          </p:nvPr>
        </p:nvSpPr>
        <p:spPr>
          <a:xfrm>
            <a:off x="3798575" y="3115500"/>
            <a:ext cx="16008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Carencia en el manejo de probabilidades</a:t>
            </a:r>
            <a:endParaRPr/>
          </a:p>
        </p:txBody>
      </p:sp>
      <p:sp>
        <p:nvSpPr>
          <p:cNvPr id="371" name="Google Shape;371;p34"/>
          <p:cNvSpPr txBox="1"/>
          <p:nvPr>
            <p:ph idx="5" type="title"/>
          </p:nvPr>
        </p:nvSpPr>
        <p:spPr>
          <a:xfrm>
            <a:off x="5717663" y="3115500"/>
            <a:ext cx="1600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Ignorar evidencias</a:t>
            </a:r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975" y="1596651"/>
            <a:ext cx="1419876" cy="1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726" y="2022550"/>
            <a:ext cx="1118963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237" y="1905912"/>
            <a:ext cx="978312" cy="97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713225" y="2633125"/>
            <a:ext cx="43200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2868750" y="398850"/>
            <a:ext cx="3406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</a:t>
            </a:r>
            <a:endParaRPr sz="2600"/>
          </a:p>
        </p:txBody>
      </p:sp>
      <p:sp>
        <p:nvSpPr>
          <p:cNvPr id="386" name="Google Shape;386;p36"/>
          <p:cNvSpPr/>
          <p:nvPr/>
        </p:nvSpPr>
        <p:spPr>
          <a:xfrm>
            <a:off x="5485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5485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5485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5485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5485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>
            <a:off x="5485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5485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5485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485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5485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>
            <a:off x="8839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8839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>
            <a:off x="8839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8839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88392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/>
          <p:nvPr/>
        </p:nvSpPr>
        <p:spPr>
          <a:xfrm>
            <a:off x="8839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8839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8839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8839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8839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121935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21935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21935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1219350" y="198072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121935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121935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21935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121935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121935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121935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155477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55477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155477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155477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155477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155477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55477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155477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155477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155477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18902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8902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18902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18902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18902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18902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8902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18902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18902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18902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22256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22256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22256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22256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2225625" y="2218450"/>
            <a:ext cx="121800" cy="109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22256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22256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22256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22256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22256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256105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256105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56105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56105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56105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256105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256105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256105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256105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256105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289647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289647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289647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289647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289647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289647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289647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289647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289647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289647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32319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32319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32319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32319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32319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32319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32319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32319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32319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32319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35673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35673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35673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35673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356732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35673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35673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35673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35673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35673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 txBox="1"/>
          <p:nvPr/>
        </p:nvSpPr>
        <p:spPr>
          <a:xfrm>
            <a:off x="5070375" y="1426050"/>
            <a:ext cx="2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7" name="Google Shape;487;p36"/>
          <p:cNvSpPr txBox="1"/>
          <p:nvPr>
            <p:ph idx="4294967295" type="subTitle"/>
          </p:nvPr>
        </p:nvSpPr>
        <p:spPr>
          <a:xfrm>
            <a:off x="4654425" y="1468675"/>
            <a:ext cx="38058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“El test de una enfermedad tiene una tasa de 5% de falsos positivos(ningún falso negativo)”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Se realiza a 1000 individuos</a:t>
            </a:r>
            <a:endParaRPr sz="1500"/>
          </a:p>
        </p:txBody>
      </p:sp>
      <p:sp>
        <p:nvSpPr>
          <p:cNvPr id="488" name="Google Shape;488;p36"/>
          <p:cNvSpPr/>
          <p:nvPr/>
        </p:nvSpPr>
        <p:spPr>
          <a:xfrm>
            <a:off x="1554775" y="1724700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2225625" y="32973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1219350" y="30230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2896475" y="27487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2896475" y="19715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3567325" y="2227600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2225625" y="14686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>
            <a:off x="2896475" y="32973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883925" y="35716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/>
          <p:nvPr/>
        </p:nvSpPr>
        <p:spPr>
          <a:xfrm>
            <a:off x="155714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382799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7"/>
          <p:cNvSpPr txBox="1"/>
          <p:nvPr>
            <p:ph type="title"/>
          </p:nvPr>
        </p:nvSpPr>
        <p:spPr>
          <a:xfrm>
            <a:off x="584850" y="542700"/>
            <a:ext cx="7717500" cy="8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es la probabilidad que dijeron los médicos?</a:t>
            </a:r>
            <a:endParaRPr/>
          </a:p>
        </p:txBody>
      </p:sp>
      <p:sp>
        <p:nvSpPr>
          <p:cNvPr id="504" name="Google Shape;504;p37"/>
          <p:cNvSpPr txBox="1"/>
          <p:nvPr>
            <p:ph idx="4294967295" type="subTitle"/>
          </p:nvPr>
        </p:nvSpPr>
        <p:spPr>
          <a:xfrm>
            <a:off x="3985600" y="4211300"/>
            <a:ext cx="792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chemeClr val="accent6"/>
                </a:highlight>
              </a:rPr>
              <a:t>95</a:t>
            </a:r>
            <a:r>
              <a:rPr lang="en" sz="1500">
                <a:solidFill>
                  <a:srgbClr val="212121"/>
                </a:solidFill>
                <a:highlight>
                  <a:schemeClr val="accent6"/>
                </a:highlight>
              </a:rPr>
              <a:t>%</a:t>
            </a:r>
            <a:endParaRPr sz="1500">
              <a:solidFill>
                <a:srgbClr val="212121"/>
              </a:solidFill>
              <a:highlight>
                <a:schemeClr val="accent6"/>
              </a:highlight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597514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7"/>
          <p:cNvSpPr txBox="1"/>
          <p:nvPr>
            <p:ph idx="4294967295" type="subTitle"/>
          </p:nvPr>
        </p:nvSpPr>
        <p:spPr>
          <a:xfrm>
            <a:off x="5888588" y="4211300"/>
            <a:ext cx="140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5</a:t>
            </a:r>
            <a:r>
              <a:rPr lang="en" sz="1500">
                <a:solidFill>
                  <a:srgbClr val="212121"/>
                </a:solidFill>
              </a:rPr>
              <a:t>%</a:t>
            </a:r>
            <a:endParaRPr sz="1500">
              <a:solidFill>
                <a:srgbClr val="212121"/>
              </a:solidFill>
            </a:endParaRPr>
          </a:p>
        </p:txBody>
      </p:sp>
      <p:sp>
        <p:nvSpPr>
          <p:cNvPr id="507" name="Google Shape;507;p37"/>
          <p:cNvSpPr txBox="1"/>
          <p:nvPr>
            <p:ph idx="4294967295" type="subTitle"/>
          </p:nvPr>
        </p:nvSpPr>
        <p:spPr>
          <a:xfrm>
            <a:off x="1507738" y="4211300"/>
            <a:ext cx="140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2</a:t>
            </a:r>
            <a:r>
              <a:rPr lang="en" sz="1500">
                <a:solidFill>
                  <a:srgbClr val="212121"/>
                </a:solidFill>
              </a:rPr>
              <a:t>%</a:t>
            </a:r>
            <a:endParaRPr sz="1500">
              <a:solidFill>
                <a:srgbClr val="212121"/>
              </a:solidFill>
            </a:endParaRPr>
          </a:p>
        </p:txBody>
      </p:sp>
      <p:pic>
        <p:nvPicPr>
          <p:cNvPr id="508" name="Google Shape;508;p37"/>
          <p:cNvPicPr preferRelativeResize="0"/>
          <p:nvPr/>
        </p:nvPicPr>
        <p:blipFill rotWithShape="1">
          <a:blip r:embed="rId4">
            <a:alphaModFix/>
          </a:blip>
          <a:srcRect b="9564" l="0" r="0" t="4502"/>
          <a:stretch/>
        </p:blipFill>
        <p:spPr>
          <a:xfrm>
            <a:off x="2010025" y="1560100"/>
            <a:ext cx="4743450" cy="22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idx="2" type="title"/>
          </p:nvPr>
        </p:nvSpPr>
        <p:spPr>
          <a:xfrm>
            <a:off x="0" y="1771950"/>
            <a:ext cx="88557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siento por los médicos </a:t>
            </a:r>
            <a:endParaRPr/>
          </a:p>
        </p:txBody>
      </p:sp>
      <p:sp>
        <p:nvSpPr>
          <p:cNvPr id="514" name="Google Shape;514;p38"/>
          <p:cNvSpPr txBox="1"/>
          <p:nvPr>
            <p:ph type="title"/>
          </p:nvPr>
        </p:nvSpPr>
        <p:spPr>
          <a:xfrm>
            <a:off x="713225" y="2633125"/>
            <a:ext cx="69273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 es cercano al 2%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0" name="Google Shape;520;p39"/>
          <p:cNvSpPr txBox="1"/>
          <p:nvPr>
            <p:ph type="title"/>
          </p:nvPr>
        </p:nvSpPr>
        <p:spPr>
          <a:xfrm>
            <a:off x="713225" y="2633125"/>
            <a:ext cx="43200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idx="1" type="subTitle"/>
          </p:nvPr>
        </p:nvSpPr>
        <p:spPr>
          <a:xfrm>
            <a:off x="713225" y="1499975"/>
            <a:ext cx="3858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 puntos importantes:</a:t>
            </a:r>
            <a:endParaRPr/>
          </a:p>
        </p:txBody>
      </p:sp>
      <p:sp>
        <p:nvSpPr>
          <p:cNvPr id="526" name="Google Shape;526;p40"/>
          <p:cNvSpPr txBox="1"/>
          <p:nvPr>
            <p:ph idx="2" type="body"/>
          </p:nvPr>
        </p:nvSpPr>
        <p:spPr>
          <a:xfrm>
            <a:off x="713225" y="2169525"/>
            <a:ext cx="3858900" cy="20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Pensar siempre al respecto de qué.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Pensar en por qué lo ha hecho</a:t>
            </a:r>
            <a:endParaRPr/>
          </a:p>
        </p:txBody>
      </p:sp>
      <p:sp>
        <p:nvSpPr>
          <p:cNvPr id="527" name="Google Shape;527;p40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Maneras de evitar esta trampa</a:t>
            </a:r>
            <a:endParaRPr/>
          </a:p>
        </p:txBody>
      </p:sp>
      <p:sp>
        <p:nvSpPr>
          <p:cNvPr id="528" name="Google Shape;528;p40"/>
          <p:cNvSpPr/>
          <p:nvPr/>
        </p:nvSpPr>
        <p:spPr>
          <a:xfrm>
            <a:off x="5055425" y="1229875"/>
            <a:ext cx="1593000" cy="14169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7131725" y="1229875"/>
            <a:ext cx="1593000" cy="14169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5055425" y="2992000"/>
            <a:ext cx="1593000" cy="14169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>
            <a:off x="7131725" y="2992000"/>
            <a:ext cx="1593000" cy="14169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0"/>
          <p:cNvPicPr preferRelativeResize="0"/>
          <p:nvPr/>
        </p:nvPicPr>
        <p:blipFill rotWithShape="1">
          <a:blip r:embed="rId4">
            <a:alphaModFix/>
          </a:blip>
          <a:srcRect b="0" l="17259" r="0" t="0"/>
          <a:stretch/>
        </p:blipFill>
        <p:spPr>
          <a:xfrm flipH="1">
            <a:off x="7360438" y="1425462"/>
            <a:ext cx="1281825" cy="10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525" y="1499975"/>
            <a:ext cx="1212800" cy="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0"/>
          <p:cNvPicPr preferRelativeResize="0"/>
          <p:nvPr/>
        </p:nvPicPr>
        <p:blipFill rotWithShape="1">
          <a:blip r:embed="rId6">
            <a:alphaModFix/>
          </a:blip>
          <a:srcRect b="0" l="39436" r="18520" t="0"/>
          <a:stretch/>
        </p:blipFill>
        <p:spPr>
          <a:xfrm>
            <a:off x="5377175" y="3081525"/>
            <a:ext cx="949500" cy="1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0"/>
          <p:cNvPicPr preferRelativeResize="0"/>
          <p:nvPr/>
        </p:nvPicPr>
        <p:blipFill rotWithShape="1">
          <a:blip r:embed="rId7">
            <a:alphaModFix/>
          </a:blip>
          <a:srcRect b="0" l="50423" r="0" t="0"/>
          <a:stretch/>
        </p:blipFill>
        <p:spPr>
          <a:xfrm>
            <a:off x="7434575" y="3021075"/>
            <a:ext cx="1133575" cy="12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41" name="Google Shape;541;p41"/>
          <p:cNvSpPr txBox="1"/>
          <p:nvPr>
            <p:ph type="title"/>
          </p:nvPr>
        </p:nvSpPr>
        <p:spPr>
          <a:xfrm>
            <a:off x="713225" y="2633125"/>
            <a:ext cx="47715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Software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1187100" y="1389175"/>
            <a:ext cx="1620300" cy="15027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/>
          <p:nvPr/>
        </p:nvSpPr>
        <p:spPr>
          <a:xfrm>
            <a:off x="5922375" y="1389175"/>
            <a:ext cx="1620300" cy="15027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463" y="1462738"/>
            <a:ext cx="1355575" cy="13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738" y="1462738"/>
            <a:ext cx="1355575" cy="13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2"/>
          <p:cNvSpPr txBox="1"/>
          <p:nvPr>
            <p:ph idx="4294967295" type="subTitle"/>
          </p:nvPr>
        </p:nvSpPr>
        <p:spPr>
          <a:xfrm>
            <a:off x="818113" y="3316075"/>
            <a:ext cx="23583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Inteligencia artificial</a:t>
            </a:r>
            <a:endParaRPr/>
          </a:p>
        </p:txBody>
      </p:sp>
      <p:sp>
        <p:nvSpPr>
          <p:cNvPr id="552" name="Google Shape;552;p42"/>
          <p:cNvSpPr txBox="1"/>
          <p:nvPr>
            <p:ph idx="4294967295" type="subTitle"/>
          </p:nvPr>
        </p:nvSpPr>
        <p:spPr>
          <a:xfrm>
            <a:off x="5553377" y="3316075"/>
            <a:ext cx="27591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Reuniones con clientes, empresas, …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8" name="Google Shape;558;p43"/>
          <p:cNvSpPr txBox="1"/>
          <p:nvPr>
            <p:ph type="title"/>
          </p:nvPr>
        </p:nvSpPr>
        <p:spPr>
          <a:xfrm>
            <a:off x="713225" y="2633125"/>
            <a:ext cx="47715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21"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4923050" y="3619850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4923050" y="2356525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4923050" y="1093200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991025" y="3619850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991025" y="2356525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991025" y="1093200"/>
            <a:ext cx="736500" cy="7365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1786050" y="1296900"/>
            <a:ext cx="243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1786050" y="1625850"/>
            <a:ext cx="2437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ejemplo al tema</a:t>
            </a:r>
            <a:endParaRPr/>
          </a:p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1021175" y="120015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" name="Google Shape;158;p26"/>
          <p:cNvSpPr txBox="1"/>
          <p:nvPr>
            <p:ph idx="3" type="title"/>
          </p:nvPr>
        </p:nvSpPr>
        <p:spPr>
          <a:xfrm>
            <a:off x="5712475" y="1297050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</a:t>
            </a:r>
            <a:endParaRPr/>
          </a:p>
        </p:txBody>
      </p:sp>
      <p:sp>
        <p:nvSpPr>
          <p:cNvPr id="159" name="Google Shape;159;p26"/>
          <p:cNvSpPr txBox="1"/>
          <p:nvPr>
            <p:ph idx="4" type="subTitle"/>
          </p:nvPr>
        </p:nvSpPr>
        <p:spPr>
          <a:xfrm>
            <a:off x="5712475" y="1625850"/>
            <a:ext cx="2437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es que no hay que dejarse liar</a:t>
            </a:r>
            <a:endParaRPr/>
          </a:p>
        </p:txBody>
      </p:sp>
      <p:sp>
        <p:nvSpPr>
          <p:cNvPr id="160" name="Google Shape;160;p26"/>
          <p:cNvSpPr txBox="1"/>
          <p:nvPr>
            <p:ph idx="5" type="title"/>
          </p:nvPr>
        </p:nvSpPr>
        <p:spPr>
          <a:xfrm>
            <a:off x="4953200" y="120015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26"/>
          <p:cNvSpPr txBox="1"/>
          <p:nvPr>
            <p:ph idx="6" type="title"/>
          </p:nvPr>
        </p:nvSpPr>
        <p:spPr>
          <a:xfrm>
            <a:off x="1786050" y="2560225"/>
            <a:ext cx="2437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</a:t>
            </a:r>
            <a:endParaRPr/>
          </a:p>
        </p:txBody>
      </p:sp>
      <p:sp>
        <p:nvSpPr>
          <p:cNvPr id="162" name="Google Shape;162;p26"/>
          <p:cNvSpPr txBox="1"/>
          <p:nvPr>
            <p:ph idx="7" type="subTitle"/>
          </p:nvPr>
        </p:nvSpPr>
        <p:spPr>
          <a:xfrm>
            <a:off x="1786050" y="2889175"/>
            <a:ext cx="24405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ocurre esto y por qué?</a:t>
            </a:r>
            <a:endParaRPr/>
          </a:p>
        </p:txBody>
      </p:sp>
      <p:sp>
        <p:nvSpPr>
          <p:cNvPr id="163" name="Google Shape;163;p26"/>
          <p:cNvSpPr txBox="1"/>
          <p:nvPr>
            <p:ph idx="8" type="title"/>
          </p:nvPr>
        </p:nvSpPr>
        <p:spPr>
          <a:xfrm>
            <a:off x="1021175" y="2463475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26"/>
          <p:cNvSpPr txBox="1"/>
          <p:nvPr>
            <p:ph idx="9" type="title"/>
          </p:nvPr>
        </p:nvSpPr>
        <p:spPr>
          <a:xfrm>
            <a:off x="5712475" y="2560375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Software</a:t>
            </a:r>
            <a:endParaRPr/>
          </a:p>
        </p:txBody>
      </p:sp>
      <p:sp>
        <p:nvSpPr>
          <p:cNvPr id="165" name="Google Shape;165;p26"/>
          <p:cNvSpPr txBox="1"/>
          <p:nvPr>
            <p:ph idx="13" type="subTitle"/>
          </p:nvPr>
        </p:nvSpPr>
        <p:spPr>
          <a:xfrm>
            <a:off x="5712475" y="2889175"/>
            <a:ext cx="24405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aplicaciones al ámbito software</a:t>
            </a:r>
            <a:endParaRPr/>
          </a:p>
        </p:txBody>
      </p:sp>
      <p:sp>
        <p:nvSpPr>
          <p:cNvPr id="166" name="Google Shape;166;p26"/>
          <p:cNvSpPr txBox="1"/>
          <p:nvPr>
            <p:ph idx="14" type="title"/>
          </p:nvPr>
        </p:nvSpPr>
        <p:spPr>
          <a:xfrm>
            <a:off x="4953200" y="2463475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7" name="Google Shape;167;p26"/>
          <p:cNvSpPr txBox="1"/>
          <p:nvPr>
            <p:ph idx="15" type="title"/>
          </p:nvPr>
        </p:nvSpPr>
        <p:spPr>
          <a:xfrm>
            <a:off x="1786050" y="3823700"/>
            <a:ext cx="2435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6"/>
          <p:cNvSpPr txBox="1"/>
          <p:nvPr>
            <p:ph idx="17" type="title"/>
          </p:nvPr>
        </p:nvSpPr>
        <p:spPr>
          <a:xfrm>
            <a:off x="1021175" y="372680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26"/>
          <p:cNvSpPr txBox="1"/>
          <p:nvPr>
            <p:ph idx="18" type="title"/>
          </p:nvPr>
        </p:nvSpPr>
        <p:spPr>
          <a:xfrm>
            <a:off x="5712475" y="3823700"/>
            <a:ext cx="24378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70" name="Google Shape;170;p26"/>
          <p:cNvSpPr txBox="1"/>
          <p:nvPr>
            <p:ph idx="20" type="title"/>
          </p:nvPr>
        </p:nvSpPr>
        <p:spPr>
          <a:xfrm>
            <a:off x="4953200" y="3726800"/>
            <a:ext cx="676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4"/>
          <p:cNvPicPr preferRelativeResize="0"/>
          <p:nvPr/>
        </p:nvPicPr>
        <p:blipFill rotWithShape="1">
          <a:blip r:embed="rId4">
            <a:alphaModFix/>
          </a:blip>
          <a:srcRect b="47228" l="41728" r="41410" t="38665"/>
          <a:stretch/>
        </p:blipFill>
        <p:spPr>
          <a:xfrm>
            <a:off x="1352913" y="3596925"/>
            <a:ext cx="1011626" cy="4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 rotWithShape="1">
          <a:blip r:embed="rId4">
            <a:alphaModFix/>
          </a:blip>
          <a:srcRect b="61139" l="44727" r="38956" t="25838"/>
          <a:stretch/>
        </p:blipFill>
        <p:spPr>
          <a:xfrm>
            <a:off x="1328537" y="1998875"/>
            <a:ext cx="1060400" cy="4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4294967295" type="subTitle"/>
          </p:nvPr>
        </p:nvSpPr>
        <p:spPr>
          <a:xfrm>
            <a:off x="592663" y="1158725"/>
            <a:ext cx="23583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 se cumpla esto:</a:t>
            </a:r>
            <a:endParaRPr/>
          </a:p>
        </p:txBody>
      </p:sp>
      <p:sp>
        <p:nvSpPr>
          <p:cNvPr id="566" name="Google Shape;566;p44"/>
          <p:cNvSpPr txBox="1"/>
          <p:nvPr>
            <p:ph idx="4294967295" type="subTitle"/>
          </p:nvPr>
        </p:nvSpPr>
        <p:spPr>
          <a:xfrm>
            <a:off x="592675" y="2756775"/>
            <a:ext cx="27834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significa que ocurra esto:</a:t>
            </a:r>
            <a:endParaRPr/>
          </a:p>
        </p:txBody>
      </p:sp>
      <p:cxnSp>
        <p:nvCxnSpPr>
          <p:cNvPr id="567" name="Google Shape;567;p44"/>
          <p:cNvCxnSpPr/>
          <p:nvPr/>
        </p:nvCxnSpPr>
        <p:spPr>
          <a:xfrm>
            <a:off x="3376075" y="883200"/>
            <a:ext cx="0" cy="371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8" name="Google Shape;568;p44"/>
          <p:cNvCxnSpPr/>
          <p:nvPr/>
        </p:nvCxnSpPr>
        <p:spPr>
          <a:xfrm>
            <a:off x="6356200" y="883200"/>
            <a:ext cx="0" cy="371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69" name="Google Shape;569;p44"/>
          <p:cNvSpPr txBox="1"/>
          <p:nvPr>
            <p:ph type="title"/>
          </p:nvPr>
        </p:nvSpPr>
        <p:spPr>
          <a:xfrm>
            <a:off x="713250" y="263550"/>
            <a:ext cx="77175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Lo importante</a:t>
            </a:r>
            <a:endParaRPr sz="2500"/>
          </a:p>
        </p:txBody>
      </p:sp>
      <p:pic>
        <p:nvPicPr>
          <p:cNvPr id="570" name="Google Shape;5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150" y="1298100"/>
            <a:ext cx="1402401" cy="14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4"/>
          <p:cNvSpPr txBox="1"/>
          <p:nvPr>
            <p:ph idx="4294967295" type="subTitle"/>
          </p:nvPr>
        </p:nvSpPr>
        <p:spPr>
          <a:xfrm>
            <a:off x="6713200" y="3067625"/>
            <a:ext cx="23583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Paciencia con tu analfabeto interior</a:t>
            </a:r>
            <a:endParaRPr/>
          </a:p>
        </p:txBody>
      </p:sp>
      <p:pic>
        <p:nvPicPr>
          <p:cNvPr id="572" name="Google Shape;5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9863" y="1323025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>
            <p:ph idx="4294967295" type="subTitle"/>
          </p:nvPr>
        </p:nvSpPr>
        <p:spPr>
          <a:xfrm>
            <a:off x="3524050" y="3038225"/>
            <a:ext cx="2547900" cy="1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Analizar el respecto a qué y la diferencia del por qué lo ha hecho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/>
          <p:nvPr>
            <p:ph idx="4" type="title"/>
          </p:nvPr>
        </p:nvSpPr>
        <p:spPr>
          <a:xfrm>
            <a:off x="311700" y="36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Conclusiones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p45"/>
          <p:cNvSpPr txBox="1"/>
          <p:nvPr>
            <p:ph type="title"/>
          </p:nvPr>
        </p:nvSpPr>
        <p:spPr>
          <a:xfrm>
            <a:off x="1137225" y="2086500"/>
            <a:ext cx="24942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puedes utilizar el teorema de bayes</a:t>
            </a:r>
            <a:endParaRPr/>
          </a:p>
        </p:txBody>
      </p:sp>
      <p:pic>
        <p:nvPicPr>
          <p:cNvPr id="580" name="Google Shape;5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850" y="1977475"/>
            <a:ext cx="32289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 por su atención</a:t>
            </a:r>
            <a:endParaRPr/>
          </a:p>
        </p:txBody>
      </p:sp>
      <p:sp>
        <p:nvSpPr>
          <p:cNvPr id="586" name="Google Shape;586;p46"/>
          <p:cNvSpPr txBox="1"/>
          <p:nvPr/>
        </p:nvSpPr>
        <p:spPr>
          <a:xfrm>
            <a:off x="5135500" y="2478750"/>
            <a:ext cx="2689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43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¿Alguna pregunta?</a:t>
            </a:r>
            <a:endParaRPr sz="22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87" name="Google Shape;5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50" y="1645325"/>
            <a:ext cx="2486450" cy="2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713225" y="2633125"/>
            <a:ext cx="43200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6"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Empezamos la historia</a:t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6194200" y="1253925"/>
            <a:ext cx="1954200" cy="19542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3594900" y="1277700"/>
            <a:ext cx="1954200" cy="19542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995600" y="1277700"/>
            <a:ext cx="1954200" cy="19542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8297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levanto extraño</a:t>
            </a:r>
            <a:endParaRPr/>
          </a:p>
        </p:txBody>
      </p:sp>
      <p:sp>
        <p:nvSpPr>
          <p:cNvPr id="186" name="Google Shape;186;p28"/>
          <p:cNvSpPr txBox="1"/>
          <p:nvPr>
            <p:ph idx="2" type="title"/>
          </p:nvPr>
        </p:nvSpPr>
        <p:spPr>
          <a:xfrm>
            <a:off x="34290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Voy al doctor</a:t>
            </a:r>
            <a:endParaRPr/>
          </a:p>
        </p:txBody>
      </p:sp>
      <p:sp>
        <p:nvSpPr>
          <p:cNvPr id="187" name="Google Shape;187;p28"/>
          <p:cNvSpPr txBox="1"/>
          <p:nvPr>
            <p:ph idx="4" type="title"/>
          </p:nvPr>
        </p:nvSpPr>
        <p:spPr>
          <a:xfrm>
            <a:off x="6028300" y="3399250"/>
            <a:ext cx="22860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realizan unas pruebas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063" y="1468163"/>
            <a:ext cx="1573275" cy="15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75" y="1430875"/>
            <a:ext cx="16478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388" y="1430888"/>
            <a:ext cx="16478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relevantes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4881334" y="3276545"/>
            <a:ext cx="1133100" cy="11331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881334" y="1665811"/>
            <a:ext cx="1133100" cy="11331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1317333" y="3276345"/>
            <a:ext cx="1133100" cy="11331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1317333" y="1665611"/>
            <a:ext cx="1133100" cy="1133100"/>
          </a:xfrm>
          <a:prstGeom prst="ellipse">
            <a:avLst/>
          </a:prstGeom>
          <a:solidFill>
            <a:srgbClr val="B23D46">
              <a:alpha val="3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9"/>
          <p:cNvGrpSpPr/>
          <p:nvPr/>
        </p:nvGrpSpPr>
        <p:grpSpPr>
          <a:xfrm>
            <a:off x="1258132" y="1606581"/>
            <a:ext cx="1251503" cy="1251160"/>
            <a:chOff x="4049800" y="640400"/>
            <a:chExt cx="858900" cy="858900"/>
          </a:xfrm>
        </p:grpSpPr>
        <p:sp>
          <p:nvSpPr>
            <p:cNvPr id="201" name="Google Shape;201;p2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113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3075723" name="adj2"/>
                <a:gd fmla="val 11201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9"/>
          <p:cNvGrpSpPr/>
          <p:nvPr/>
        </p:nvGrpSpPr>
        <p:grpSpPr>
          <a:xfrm>
            <a:off x="1257989" y="3217097"/>
            <a:ext cx="1251790" cy="1251597"/>
            <a:chOff x="4049800" y="640202"/>
            <a:chExt cx="859097" cy="859200"/>
          </a:xfrm>
        </p:grpSpPr>
        <p:sp>
          <p:nvSpPr>
            <p:cNvPr id="204" name="Google Shape;204;p2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113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 rot="-5400000">
              <a:off x="4049847" y="640352"/>
              <a:ext cx="859200" cy="858900"/>
            </a:xfrm>
            <a:prstGeom prst="blockArc">
              <a:avLst>
                <a:gd fmla="val 17771928" name="adj1"/>
                <a:gd fmla="val 2299975" name="adj2"/>
                <a:gd fmla="val 1090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9"/>
          <p:cNvGrpSpPr/>
          <p:nvPr/>
        </p:nvGrpSpPr>
        <p:grpSpPr>
          <a:xfrm>
            <a:off x="4822132" y="1606563"/>
            <a:ext cx="1251503" cy="1251597"/>
            <a:chOff x="4049800" y="640195"/>
            <a:chExt cx="858900" cy="859200"/>
          </a:xfrm>
        </p:grpSpPr>
        <p:sp>
          <p:nvSpPr>
            <p:cNvPr id="207" name="Google Shape;207;p2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113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 rot="-5400000">
              <a:off x="4049595" y="640495"/>
              <a:ext cx="859200" cy="858600"/>
            </a:xfrm>
            <a:prstGeom prst="blockArc">
              <a:avLst>
                <a:gd fmla="val 20800316" name="adj1"/>
                <a:gd fmla="val 2391867" name="adj2"/>
                <a:gd fmla="val 1138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9"/>
          <p:cNvGrpSpPr/>
          <p:nvPr/>
        </p:nvGrpSpPr>
        <p:grpSpPr>
          <a:xfrm>
            <a:off x="4822119" y="3217097"/>
            <a:ext cx="1251580" cy="1251597"/>
            <a:chOff x="4049747" y="640167"/>
            <a:chExt cx="858953" cy="859200"/>
          </a:xfrm>
        </p:grpSpPr>
        <p:sp>
          <p:nvSpPr>
            <p:cNvPr id="210" name="Google Shape;210;p2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113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4049597" y="640317"/>
              <a:ext cx="859200" cy="858900"/>
            </a:xfrm>
            <a:prstGeom prst="blockArc">
              <a:avLst>
                <a:gd fmla="val 13455624" name="adj1"/>
                <a:gd fmla="val 2374107" name="adj2"/>
                <a:gd fmla="val 111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9"/>
          <p:cNvSpPr txBox="1"/>
          <p:nvPr>
            <p:ph idx="4294967295" type="subTitle"/>
          </p:nvPr>
        </p:nvSpPr>
        <p:spPr>
          <a:xfrm>
            <a:off x="2601174" y="1914911"/>
            <a:ext cx="1694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Le afecta de la población</a:t>
            </a:r>
            <a:endParaRPr sz="1500"/>
          </a:p>
        </p:txBody>
      </p:sp>
      <p:sp>
        <p:nvSpPr>
          <p:cNvPr id="213" name="Google Shape;213;p29"/>
          <p:cNvSpPr txBox="1"/>
          <p:nvPr>
            <p:ph idx="4294967295" type="title"/>
          </p:nvPr>
        </p:nvSpPr>
        <p:spPr>
          <a:xfrm>
            <a:off x="1346283" y="1970861"/>
            <a:ext cx="1075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0,1%</a:t>
            </a:r>
            <a:endParaRPr sz="1700"/>
          </a:p>
        </p:txBody>
      </p:sp>
      <p:sp>
        <p:nvSpPr>
          <p:cNvPr id="214" name="Google Shape;214;p29"/>
          <p:cNvSpPr txBox="1"/>
          <p:nvPr>
            <p:ph idx="4294967295" type="title"/>
          </p:nvPr>
        </p:nvSpPr>
        <p:spPr>
          <a:xfrm>
            <a:off x="1346283" y="3581595"/>
            <a:ext cx="1075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99</a:t>
            </a:r>
            <a:r>
              <a:rPr lang="en" sz="1700"/>
              <a:t>%</a:t>
            </a:r>
            <a:endParaRPr sz="1700"/>
          </a:p>
        </p:txBody>
      </p:sp>
      <p:sp>
        <p:nvSpPr>
          <p:cNvPr id="215" name="Google Shape;215;p29"/>
          <p:cNvSpPr txBox="1"/>
          <p:nvPr>
            <p:ph idx="4294967295" type="title"/>
          </p:nvPr>
        </p:nvSpPr>
        <p:spPr>
          <a:xfrm>
            <a:off x="4910284" y="3581795"/>
            <a:ext cx="1075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100</a:t>
            </a:r>
            <a:r>
              <a:rPr lang="en" sz="1700"/>
              <a:t>%</a:t>
            </a:r>
            <a:endParaRPr sz="1700"/>
          </a:p>
        </p:txBody>
      </p:sp>
      <p:sp>
        <p:nvSpPr>
          <p:cNvPr id="216" name="Google Shape;216;p29"/>
          <p:cNvSpPr txBox="1"/>
          <p:nvPr>
            <p:ph idx="4294967295" type="title"/>
          </p:nvPr>
        </p:nvSpPr>
        <p:spPr>
          <a:xfrm>
            <a:off x="4910284" y="1971061"/>
            <a:ext cx="10752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1%</a:t>
            </a:r>
            <a:endParaRPr sz="1700"/>
          </a:p>
        </p:txBody>
      </p:sp>
      <p:sp>
        <p:nvSpPr>
          <p:cNvPr id="217" name="Google Shape;217;p29"/>
          <p:cNvSpPr txBox="1"/>
          <p:nvPr>
            <p:ph idx="4294967295" type="subTitle"/>
          </p:nvPr>
        </p:nvSpPr>
        <p:spPr>
          <a:xfrm>
            <a:off x="2601175" y="3525654"/>
            <a:ext cx="16917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Probabilidades tiene el test de detectar la enfermedad</a:t>
            </a:r>
            <a:endParaRPr sz="1500"/>
          </a:p>
        </p:txBody>
      </p:sp>
      <p:sp>
        <p:nvSpPr>
          <p:cNvPr id="218" name="Google Shape;218;p29"/>
          <p:cNvSpPr txBox="1"/>
          <p:nvPr>
            <p:ph idx="4294967295" type="subTitle"/>
          </p:nvPr>
        </p:nvSpPr>
        <p:spPr>
          <a:xfrm>
            <a:off x="6149911" y="1915111"/>
            <a:ext cx="1691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Probabilidades de que falle</a:t>
            </a:r>
            <a:endParaRPr sz="1500"/>
          </a:p>
        </p:txBody>
      </p:sp>
      <p:sp>
        <p:nvSpPr>
          <p:cNvPr id="219" name="Google Shape;219;p29"/>
          <p:cNvSpPr txBox="1"/>
          <p:nvPr>
            <p:ph idx="4294967295" type="subTitle"/>
          </p:nvPr>
        </p:nvSpPr>
        <p:spPr>
          <a:xfrm>
            <a:off x="6191299" y="3525850"/>
            <a:ext cx="191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Lo asustado que estoy de escuchar 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/>
          <p:nvPr/>
        </p:nvSpPr>
        <p:spPr>
          <a:xfrm>
            <a:off x="155714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382799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584850" y="542700"/>
            <a:ext cx="7717500" cy="8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es la probabilidad de que tengas la enfermedad?</a:t>
            </a:r>
            <a:endParaRPr/>
          </a:p>
        </p:txBody>
      </p:sp>
      <p:sp>
        <p:nvSpPr>
          <p:cNvPr id="227" name="Google Shape;227;p30"/>
          <p:cNvSpPr txBox="1"/>
          <p:nvPr>
            <p:ph idx="4294967295" type="subTitle"/>
          </p:nvPr>
        </p:nvSpPr>
        <p:spPr>
          <a:xfrm>
            <a:off x="3985600" y="4211300"/>
            <a:ext cx="792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chemeClr val="accent6"/>
                </a:highlight>
              </a:rPr>
              <a:t>65</a:t>
            </a:r>
            <a:r>
              <a:rPr lang="en" sz="1500">
                <a:solidFill>
                  <a:srgbClr val="212121"/>
                </a:solidFill>
                <a:highlight>
                  <a:schemeClr val="accent6"/>
                </a:highlight>
              </a:rPr>
              <a:t>%</a:t>
            </a:r>
            <a:endParaRPr sz="1500">
              <a:solidFill>
                <a:srgbClr val="212121"/>
              </a:solidFill>
              <a:highlight>
                <a:schemeClr val="accent6"/>
              </a:highlight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975142" y="4143500"/>
            <a:ext cx="1231200" cy="6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4294967295" type="subTitle"/>
          </p:nvPr>
        </p:nvSpPr>
        <p:spPr>
          <a:xfrm>
            <a:off x="5888588" y="4211300"/>
            <a:ext cx="140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9</a:t>
            </a:r>
            <a:r>
              <a:rPr lang="en" sz="1500">
                <a:solidFill>
                  <a:srgbClr val="212121"/>
                </a:solidFill>
              </a:rPr>
              <a:t>%</a:t>
            </a:r>
            <a:endParaRPr sz="1500">
              <a:solidFill>
                <a:srgbClr val="212121"/>
              </a:solidFill>
            </a:endParaRPr>
          </a:p>
        </p:txBody>
      </p:sp>
      <p:sp>
        <p:nvSpPr>
          <p:cNvPr id="230" name="Google Shape;230;p30"/>
          <p:cNvSpPr txBox="1"/>
          <p:nvPr>
            <p:ph idx="4294967295" type="subTitle"/>
          </p:nvPr>
        </p:nvSpPr>
        <p:spPr>
          <a:xfrm>
            <a:off x="1507738" y="4211300"/>
            <a:ext cx="140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99%</a:t>
            </a:r>
            <a:endParaRPr sz="1500">
              <a:solidFill>
                <a:srgbClr val="212121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4">
            <a:alphaModFix/>
          </a:blip>
          <a:srcRect b="9564" l="0" r="0" t="4502"/>
          <a:stretch/>
        </p:blipFill>
        <p:spPr>
          <a:xfrm>
            <a:off x="2010025" y="1560100"/>
            <a:ext cx="4743450" cy="22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2868750" y="398850"/>
            <a:ext cx="3406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ejemplo más claro</a:t>
            </a:r>
            <a:endParaRPr sz="2600"/>
          </a:p>
        </p:txBody>
      </p:sp>
      <p:sp>
        <p:nvSpPr>
          <p:cNvPr id="237" name="Google Shape;237;p31"/>
          <p:cNvSpPr/>
          <p:nvPr/>
        </p:nvSpPr>
        <p:spPr>
          <a:xfrm>
            <a:off x="5485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485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5485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5485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5485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485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5485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5485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5485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5485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8839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8839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8839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8839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88392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8839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8839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8839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8839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839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121935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121935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121935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1219350" y="198072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121935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121935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121935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121935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121935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121935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155477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155477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155477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155477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155477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155477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155477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55477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155477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55477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18902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8902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18902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18902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18902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18902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18902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18902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18902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18902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22256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2256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2256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22256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2225625" y="2218450"/>
            <a:ext cx="121800" cy="109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22256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22256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22256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22256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22256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256105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256105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256105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256105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256105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256105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256105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256105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256105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256105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289647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289647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289647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89647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89647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289647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289647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289647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289647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289647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3231900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3231900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31900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3231900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3231900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3231900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3231900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3231900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3231900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3231900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3567325" y="1468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3567325" y="172470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3567325" y="38459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3567325" y="198072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3567325" y="2218450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/>
          <p:nvPr/>
        </p:nvSpPr>
        <p:spPr>
          <a:xfrm>
            <a:off x="3567325" y="2474463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1"/>
          <p:cNvSpPr/>
          <p:nvPr/>
        </p:nvSpPr>
        <p:spPr>
          <a:xfrm>
            <a:off x="3567325" y="27487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3567325" y="30230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"/>
          <p:cNvSpPr/>
          <p:nvPr/>
        </p:nvSpPr>
        <p:spPr>
          <a:xfrm>
            <a:off x="3567325" y="32973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3567325" y="3571675"/>
            <a:ext cx="121800" cy="10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5070375" y="1426050"/>
            <a:ext cx="2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8" name="Google Shape;338;p31"/>
          <p:cNvSpPr txBox="1"/>
          <p:nvPr>
            <p:ph idx="4294967295" type="subTitle"/>
          </p:nvPr>
        </p:nvSpPr>
        <p:spPr>
          <a:xfrm>
            <a:off x="4654425" y="1468675"/>
            <a:ext cx="3805800" cy="2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realiza sobre 1000 habitantes.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Solo afecta a 1 de la población, mientras que los demás son falsos positivos en total 10 más.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Si hacemos cálculos realmente la probabilidad de tenerla es de 1/11.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Aproximadamente el  9%</a:t>
            </a:r>
            <a:endParaRPr sz="1500"/>
          </a:p>
        </p:txBody>
      </p:sp>
      <p:sp>
        <p:nvSpPr>
          <p:cNvPr id="339" name="Google Shape;339;p31"/>
          <p:cNvSpPr/>
          <p:nvPr/>
        </p:nvSpPr>
        <p:spPr>
          <a:xfrm>
            <a:off x="1554775" y="1724700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2225625" y="32973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1219350" y="30230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2896475" y="27487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2896475" y="19715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3567325" y="2227600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2225625" y="14686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2896475" y="32973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883925" y="3571675"/>
            <a:ext cx="121800" cy="109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idx="2" type="title"/>
          </p:nvPr>
        </p:nvSpPr>
        <p:spPr>
          <a:xfrm>
            <a:off x="713225" y="1771950"/>
            <a:ext cx="13278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32"/>
          <p:cNvSpPr txBox="1"/>
          <p:nvPr>
            <p:ph type="title"/>
          </p:nvPr>
        </p:nvSpPr>
        <p:spPr>
          <a:xfrm>
            <a:off x="713225" y="2633125"/>
            <a:ext cx="43200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713225" y="507425"/>
            <a:ext cx="77175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ocurre esto?</a:t>
            </a:r>
            <a:endParaRPr/>
          </a:p>
        </p:txBody>
      </p:sp>
      <p:sp>
        <p:nvSpPr>
          <p:cNvPr id="359" name="Google Shape;359;p33"/>
          <p:cNvSpPr txBox="1"/>
          <p:nvPr>
            <p:ph type="title"/>
          </p:nvPr>
        </p:nvSpPr>
        <p:spPr>
          <a:xfrm>
            <a:off x="1801150" y="3883375"/>
            <a:ext cx="55362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Somos un poco analfabetos a lo que </a:t>
            </a:r>
            <a:r>
              <a:rPr lang="en" sz="2100"/>
              <a:t>numéricamente</a:t>
            </a:r>
            <a:r>
              <a:rPr lang="en" sz="2100"/>
              <a:t> se entiende</a:t>
            </a:r>
            <a:endParaRPr sz="2100"/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4">
            <a:alphaModFix/>
          </a:blip>
          <a:srcRect b="11590" l="0" r="0" t="0"/>
          <a:stretch/>
        </p:blipFill>
        <p:spPr>
          <a:xfrm>
            <a:off x="2242650" y="1447388"/>
            <a:ext cx="4521900" cy="22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xic Diseases by Slidesgo">
  <a:themeElements>
    <a:clrScheme name="Simple Light">
      <a:dk1>
        <a:srgbClr val="FEE0E1"/>
      </a:dk1>
      <a:lt1>
        <a:srgbClr val="FFFFFF"/>
      </a:lt1>
      <a:dk2>
        <a:srgbClr val="F76266"/>
      </a:dk2>
      <a:lt2>
        <a:srgbClr val="72889B"/>
      </a:lt2>
      <a:accent1>
        <a:srgbClr val="48576D"/>
      </a:accent1>
      <a:accent2>
        <a:srgbClr val="FFFFFF"/>
      </a:accent2>
      <a:accent3>
        <a:srgbClr val="B23D46"/>
      </a:accent3>
      <a:accent4>
        <a:srgbClr val="FFFFFF"/>
      </a:accent4>
      <a:accent5>
        <a:srgbClr val="FEE0E1"/>
      </a:accent5>
      <a:accent6>
        <a:srgbClr val="FFFFFF"/>
      </a:accent6>
      <a:hlink>
        <a:srgbClr val="FEE0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